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21"/>
  </p:notesMasterIdLst>
  <p:sldIdLst>
    <p:sldId id="256" r:id="rId2"/>
    <p:sldId id="270" r:id="rId3"/>
    <p:sldId id="271" r:id="rId4"/>
    <p:sldId id="272" r:id="rId5"/>
    <p:sldId id="273" r:id="rId6"/>
    <p:sldId id="274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8" r:id="rId16"/>
    <p:sldId id="269" r:id="rId17"/>
    <p:sldId id="265" r:id="rId18"/>
    <p:sldId id="266" r:id="rId19"/>
    <p:sldId id="267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059532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8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6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an-Slavis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image" Target="../media/image4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image" Target="../media/image54.jpg"/><Relationship Id="rId7" Type="http://schemas.openxmlformats.org/officeDocument/2006/relationships/image" Target="../media/image5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jp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Questrial"/>
              <a:buNone/>
            </a:pPr>
            <a:r>
              <a:rPr lang="en-US" sz="6000" b="1" i="0" u="none" strike="noStrike" cap="none" baseline="0">
                <a:solidFill>
                  <a:srgbClr val="FFFF00"/>
                </a:solidFill>
                <a:latin typeface="Questrial"/>
                <a:ea typeface="Questrial"/>
                <a:cs typeface="Questrial"/>
                <a:sym typeface="Questrial"/>
              </a:rPr>
              <a:t>Nationalism</a:t>
            </a:r>
            <a:r>
              <a:rPr lang="en-US" sz="6000" b="0" i="0" u="none" strike="noStrike" cap="none" baseline="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371600" y="3429000"/>
            <a:ext cx="6400799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estrial"/>
              <a:buNone/>
            </a:pPr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24200" y="0"/>
            <a:ext cx="29717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32003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00" y="0"/>
            <a:ext cx="3048000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4724400"/>
            <a:ext cx="31241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48000" y="4724400"/>
            <a:ext cx="31241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72200" y="4724400"/>
            <a:ext cx="2971799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81000" y="2514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Font typeface="Noto Symbol"/>
              <a:buChar char="❖"/>
            </a:pPr>
            <a:endParaRPr dirty="0"/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560" y="2895600"/>
            <a:ext cx="3505200" cy="2352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40760" y="4495800"/>
            <a:ext cx="2895600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10960" y="2438400"/>
            <a:ext cx="2819400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71800" y="0"/>
            <a:ext cx="3000375" cy="209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29717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67400" y="228600"/>
            <a:ext cx="3276600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Nationalism in Germany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095500"/>
            <a:ext cx="8686800" cy="266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>
                <a:solidFill>
                  <a:srgbClr val="FFFF00"/>
                </a:solidFill>
              </a:rPr>
              <a:t>Napoleon- ended the Holy Roman Empire- Redrew the Map- Congress of Vienna- drew it again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>
                <a:solidFill>
                  <a:srgbClr val="FFFF00"/>
                </a:solidFill>
              </a:rPr>
              <a:t>Demands for a Nation-- A German one!!! who will Lead Prussia or Austria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1862 – Otto von Bismarck was prime minister of Prussia and worked to make Prussia head of a united Germany.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Seven Weeks’ War 1866 – Bismarck provoked war with Austria and soundly defeated the country, its archrival. Austria was forced to leave the Confederation.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1867 – northern German states joined with Prussia to create the North German Confederation, which was completely dominated by Prussia.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>
                <a:solidFill>
                  <a:srgbClr val="FFFF00"/>
                </a:solidFill>
              </a:rPr>
              <a:t>1870 Prussia and allies fight France-- A Nation is created!!</a:t>
            </a:r>
            <a:r>
              <a:rPr lang="en-US" sz="18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3600" y="0"/>
            <a:ext cx="3200399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8600" y="5504150"/>
            <a:ext cx="1895399" cy="135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43200" y="0"/>
            <a:ext cx="344805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2743199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Austrian and Hungarian Nationalism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187450"/>
            <a:ext cx="8229600" cy="2514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Austria was forced to leave the German Confederation after loosing the Seven Weeks’ War against Prussia, and began to rebuild its strength.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Austria was a country that contained many ethnicities and nationalities.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Hungarians made up a large part of Austria, and wished for more independence. They had rebelled against Austria in 1848.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1867 – Austria and Hungary agreed to a dual monarchy, in which both countries became independent states with one ruler.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new empire was called Austria-Hungary</a:t>
            </a:r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02050"/>
            <a:ext cx="4038599" cy="315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0" y="1600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Home Rule- Ireland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76200" y="2362200"/>
            <a:ext cx="9067799" cy="20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1870 the Irish nationalist created a home rule party to gain independence from Britain.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British Prime Minister Gladstone created 2 home rule bills to give Ireland more freedom but not independence but both were defeated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During the 1870-80’s, protestants and Catholics in Ireland supported home rule.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By the 1900 protestants turned against the home rule, they feared being a minority in a country mainly ruled by Catholics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 1914 parliament finally approved a home rule bill.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Nationalists were still upets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1921 Ireland gains independence- at least part of it</a:t>
            </a: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590800" cy="203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90800" y="0"/>
            <a:ext cx="3657600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19800" y="0"/>
            <a:ext cx="31241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4976812"/>
            <a:ext cx="3048000" cy="1881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71800" y="4953000"/>
            <a:ext cx="3352799" cy="190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24600" y="4953000"/>
            <a:ext cx="2819400" cy="190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28600" y="1752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Ottoman Empire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2743200"/>
            <a:ext cx="8305799" cy="259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Travels to the western world brought ideas of nationalism.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Ottoman empire was known as “the sick man of Europe”.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This was because that the Ottoman Empires army was relatively weak.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Ottoman Empire became a nationalist nation after nationalism swept through all of the European nations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9717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787900"/>
            <a:ext cx="2895600" cy="207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19400" y="4724400"/>
            <a:ext cx="31241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71800" y="0"/>
            <a:ext cx="3086099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19800" y="0"/>
            <a:ext cx="31241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715000" y="4724400"/>
            <a:ext cx="3429000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01"/>
          <p:cNvSpPr txBox="1">
            <a:spLocks/>
          </p:cNvSpPr>
          <p:nvPr/>
        </p:nvSpPr>
        <p:spPr>
          <a:xfrm>
            <a:off x="2133600" y="60960"/>
            <a:ext cx="4343400" cy="14620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algn="ctr"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16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/>
            </a:r>
            <a:br>
              <a:rPr lang="en-US" sz="16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4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WHO’S A SLAV??</a:t>
            </a:r>
          </a:p>
          <a:p>
            <a:pPr algn="ctr"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24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Poles, Russians, Czechs, Slovaks, Serbians…et. Al.</a:t>
            </a:r>
          </a:p>
          <a:p>
            <a:pPr algn="ctr"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240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S</a:t>
            </a:r>
            <a:r>
              <a:rPr lang="en-US" sz="24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lavic Nationalism</a:t>
            </a:r>
            <a:br>
              <a:rPr lang="en-US" sz="2400" dirty="0" smtClean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endParaRPr lang="en-US" sz="2400" dirty="0">
              <a:solidFill>
                <a:schemeClr val="dk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" name="Shape 402"/>
          <p:cNvSpPr txBox="1">
            <a:spLocks/>
          </p:cNvSpPr>
          <p:nvPr/>
        </p:nvSpPr>
        <p:spPr>
          <a:xfrm>
            <a:off x="8382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marL="342900" indent="-342900">
              <a:lnSpc>
                <a:spcPct val="80000"/>
              </a:lnSpc>
              <a:buClr>
                <a:schemeClr val="hlink"/>
              </a:buClr>
              <a:buSzPct val="100000"/>
              <a:buFont typeface="Arial Black"/>
              <a:buChar char="•"/>
            </a:pP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Vast and diverse of the territory occupied by Slavic peoples</a:t>
            </a:r>
            <a:b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Several centers of Slavic consolidation</a:t>
            </a:r>
            <a:b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000" u="sng" dirty="0" smtClean="0">
                <a:solidFill>
                  <a:schemeClr val="hlink"/>
                </a:solidFill>
                <a:latin typeface="Arial Black"/>
                <a:ea typeface="Arial Black"/>
                <a:cs typeface="Arial Black"/>
                <a:sym typeface="Arial Black"/>
                <a:hlinkClick r:id="rId2"/>
              </a:rPr>
              <a:t>Pan-Slavism</a:t>
            </a: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developed as a movement among intellectuals, scholars, and poets</a:t>
            </a:r>
            <a:b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Rarely influenced practical politics and didn't find support in all nations that had Slavic origins</a:t>
            </a:r>
            <a:b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endParaRPr lang="en-US" sz="2000" dirty="0" smtClean="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00000"/>
              <a:buFont typeface="Arial Black"/>
              <a:buChar char="•"/>
            </a:pP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Areas included parts of Russia, Austria and Ottoman Empires</a:t>
            </a: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00000"/>
              <a:buFont typeface="Arial Black"/>
              <a:buChar char="•"/>
            </a:pP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By 1878 Serbia is a NATION</a:t>
            </a: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00000"/>
              <a:buFont typeface="Arial Black"/>
              <a:buChar char="•"/>
            </a:pPr>
            <a:r>
              <a:rPr lang="en-US" sz="2000" dirty="0" smtClean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Tend to be Eastern Orthodox Religion---but not always!</a:t>
            </a:r>
          </a:p>
        </p:txBody>
      </p:sp>
    </p:spTree>
    <p:extLst>
      <p:ext uri="{BB962C8B-B14F-4D97-AF65-F5344CB8AC3E}">
        <p14:creationId xmlns:p14="http://schemas.microsoft.com/office/powerpoint/2010/main" val="250418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40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000" y="776287"/>
            <a:ext cx="7467600" cy="6081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3011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293700" y="1878012"/>
            <a:ext cx="8305799" cy="304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Anti-Semitism is prejudice or discrimination against Jews or Judaism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1">
                <a:solidFill>
                  <a:srgbClr val="FFFF00"/>
                </a:solidFill>
              </a:rPr>
              <a:t>Jews got out of the Ghetto in the 19th Century- some wanted them back in or completely OUT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r>
              <a:rPr lang="en-US" sz="2000" b="1" i="0" u="none" strike="noStrike" cap="none" baseline="30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century – anti-Semitism was apart of national pride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Nationalists didn’t want to include Jews in European society because they didn’t want to “contaminate” their countries unique culture.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Nationalists were against granting Jews citizenship.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Font typeface="Noto Symbol"/>
              <a:buChar char="❖"/>
            </a:pPr>
            <a:endParaRPr/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200399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4200" y="0"/>
            <a:ext cx="2895600" cy="16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600" y="0"/>
            <a:ext cx="3200399" cy="16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5051425"/>
            <a:ext cx="2819400" cy="180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43200" y="5029200"/>
            <a:ext cx="32766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67400" y="5029200"/>
            <a:ext cx="32766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/>
          <p:nvPr/>
        </p:nvSpPr>
        <p:spPr>
          <a:xfrm>
            <a:off x="3124200" y="6210300"/>
            <a:ext cx="2276475" cy="64769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l"/>
            <a:r>
              <a:rPr b="0" i="0">
                <a:ln w="12700" cap="flat">
                  <a:solidFill>
                    <a:srgbClr val="3333CC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rgbClr val="B2B2B2">
                    <a:alpha val="49803"/>
                  </a:srgbClr>
                </a:solidFill>
                <a:latin typeface="Arial"/>
              </a:rPr>
              <a:t>vie Hitler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Dreyfus Affair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381000" y="1981200"/>
            <a:ext cx="8229600" cy="297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1894 – officer in the French army, Captain Alfred Dreyfus, falsely accused of committing treason for spying for Germany because he was being discriminated against for being a Jew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Act of Anti-Semitism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Feelings of French nationalism combined with anti-Semitism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Big uproar in France, people choose sides. The </a:t>
            </a:r>
            <a:r>
              <a:rPr lang="en-US" sz="2000">
                <a:solidFill>
                  <a:srgbClr val="FFFF00"/>
                </a:solidFill>
              </a:rPr>
              <a:t>C</a:t>
            </a: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hurch, French army, government, and conservative parties were against Dreyfus, whereas intellectuals like Émile Zola rallied to clear his name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76800"/>
            <a:ext cx="2666999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90800" y="4876800"/>
            <a:ext cx="2895600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86400" y="4876800"/>
            <a:ext cx="3657600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3733800" cy="137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57600" y="0"/>
            <a:ext cx="2286000" cy="137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43600" y="0"/>
            <a:ext cx="3200399" cy="137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0" y="1447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Pogroms of Russia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81000" y="2590800"/>
            <a:ext cx="8001000" cy="228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1881 - Czar Alexander II of Russia was assassinated, and rumor gets around that the Jews had killed </a:t>
            </a:r>
            <a:r>
              <a:rPr lang="en-US" sz="1800" b="1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him…Jews were always</a:t>
            </a:r>
            <a:r>
              <a:rPr lang="en-US" sz="1800" b="1" i="0" u="none" strike="noStrike" cap="none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a suspect!</a:t>
            </a:r>
            <a:endParaRPr lang="en-US" sz="1800" b="1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Pogroms mean “destruction” in Russian and they were series of organized attacks against Jews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Series of attacks occurred during 1881, 1883, and from 1891-1892 Jews were forced to leave Moscow.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1800" b="1" dirty="0" smtClean="0">
                <a:solidFill>
                  <a:srgbClr val="FFFF00"/>
                </a:solidFill>
              </a:rPr>
              <a:t>Russian Government  supports the Pogroms!!!</a:t>
            </a:r>
            <a:endParaRPr lang="en-US" sz="1800" b="1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2766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0400" y="0"/>
            <a:ext cx="30480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8400" y="0"/>
            <a:ext cx="2895600" cy="16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4724400"/>
            <a:ext cx="29717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71800" y="4724400"/>
            <a:ext cx="3429000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53175" y="4724400"/>
            <a:ext cx="2790825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ccorn.people.wm.edu/EuropeMap-1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9429750" cy="752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1524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13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over-blog.com/857x682/3/22/31/90/Europe-Map-1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8134350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5334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0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udenthandouts.com/photo_gallery/Maps/MapofEuropein18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975360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1524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Napoleon’s Europe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52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rjamieson.files.wordpress.com/2012/04/final-map-of-europe-after-congress-of-vienn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8696325" cy="55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10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oloringpagesjos.net/wp-content/uploads/2015/270871-europe-map-19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136525"/>
            <a:ext cx="76121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85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Questrial"/>
              <a:buNone/>
            </a:pPr>
            <a:r>
              <a:rPr lang="en-US" sz="4400" b="1" i="0" u="none" strike="noStrike" cap="none" baseline="0">
                <a:solidFill>
                  <a:srgbClr val="FFFF00"/>
                </a:solidFill>
                <a:latin typeface="Questrial"/>
                <a:ea typeface="Questrial"/>
                <a:cs typeface="Questrial"/>
                <a:sym typeface="Questrial"/>
              </a:rPr>
              <a:t>Greek Independence</a:t>
            </a:r>
            <a:r>
              <a:rPr lang="en-US" sz="4400" b="0" i="0" u="none" strike="noStrike" cap="none" baseline="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0" y="2019300"/>
            <a:ext cx="9055199" cy="281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Greece was part of the </a:t>
            </a:r>
            <a:r>
              <a:rPr lang="en-US" sz="2400" b="1">
                <a:solidFill>
                  <a:srgbClr val="FFFF00"/>
                </a:solidFill>
              </a:rPr>
              <a:t>O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ttoman empire for centuries.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Greek revolt for independence broke out in 1821.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 1827 the Great Powers took sides with Greece and a joint British, French and Russian army destroyed the Ottomans and Greece was Independent. (Romanticism?)</a:t>
            </a:r>
          </a:p>
        </p:txBody>
      </p:sp>
      <p:pic>
        <p:nvPicPr>
          <p:cNvPr id="27" name="Shape 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135437"/>
            <a:ext cx="3352799" cy="2722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76600" y="4114800"/>
            <a:ext cx="2971799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00" y="4114800"/>
            <a:ext cx="304800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05200" y="0"/>
            <a:ext cx="2819400" cy="1417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35052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24600" y="0"/>
            <a:ext cx="2819400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0" y="1676400"/>
            <a:ext cx="9026525" cy="1154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Belgium Independence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206425" y="2640350"/>
            <a:ext cx="8981999" cy="2719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rgbClr val="FFFF00"/>
                </a:solidFill>
              </a:rPr>
              <a:t>Spanish Netherlands-&gt;Austrian Netherlands-&gt; France under Napoleon-&gt; United Netherlands-&gt;BELGUIM!!!!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After a rebellion broke out in Brussles in 1830, William 1 invaded Belgium but backed down when France and Britian intervened.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Belgium’s independence was declared at the London Confrence in 1830.</a:t>
            </a:r>
          </a:p>
        </p:txBody>
      </p:sp>
      <p:pic>
        <p:nvPicPr>
          <p:cNvPr id="39" name="Shape 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946650"/>
            <a:ext cx="2819400" cy="191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19400" y="4953000"/>
            <a:ext cx="3124199" cy="190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600" y="4953000"/>
            <a:ext cx="3200399" cy="190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67000" y="0"/>
            <a:ext cx="3657600" cy="190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Shape 4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2743199" cy="190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Shape 4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24600" y="0"/>
            <a:ext cx="2819400" cy="190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609600" y="1066800"/>
            <a:ext cx="8229600" cy="1036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Italian Nationalism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152400" y="1905000"/>
            <a:ext cx="8686800" cy="304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>
                <a:solidFill>
                  <a:srgbClr val="FFFF00"/>
                </a:solidFill>
              </a:rPr>
              <a:t>Napoleon united Italy,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Congress of Vienna </a:t>
            </a:r>
            <a:r>
              <a:rPr lang="en-US" sz="2400" b="1">
                <a:solidFill>
                  <a:srgbClr val="FFFF00"/>
                </a:solidFill>
              </a:rPr>
              <a:t>redivided it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under foreign control. Some wanted a Nation (Mazzini)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>
                <a:solidFill>
                  <a:srgbClr val="FFFF00"/>
                </a:solidFill>
              </a:rPr>
              <a:t>By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1848 revolts broke out in eight separate state</a:t>
            </a:r>
            <a:r>
              <a:rPr lang="en-US" sz="2400" b="1">
                <a:solidFill>
                  <a:srgbClr val="FFFF00"/>
                </a:solidFill>
              </a:rPr>
              <a:t>s some for a new Nation... It didn’t work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>
                <a:solidFill>
                  <a:srgbClr val="FFFF00"/>
                </a:solidFill>
              </a:rPr>
              <a:t>By 1850s under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Cavour, the </a:t>
            </a:r>
            <a:r>
              <a:rPr lang="en-US" sz="2400" b="1">
                <a:solidFill>
                  <a:srgbClr val="FFFF00"/>
                </a:solidFill>
              </a:rPr>
              <a:t>prime minister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of P</a:t>
            </a:r>
            <a:r>
              <a:rPr lang="en-US" sz="2400" b="1">
                <a:solidFill>
                  <a:srgbClr val="FFFF00"/>
                </a:solidFill>
              </a:rPr>
              <a:t>iedmont-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Sardinia </a:t>
            </a:r>
            <a:r>
              <a:rPr lang="en-US" sz="2400" b="1">
                <a:solidFill>
                  <a:srgbClr val="FFFF00"/>
                </a:solidFill>
              </a:rPr>
              <a:t>a recipe for a Nation was developed...1st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 alliance with Napoleon III.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>
                <a:solidFill>
                  <a:srgbClr val="FFFF00"/>
                </a:solidFill>
              </a:rPr>
              <a:t>By 1861 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Cavour w</a:t>
            </a:r>
            <a:r>
              <a:rPr lang="en-US" sz="2400" b="1">
                <a:solidFill>
                  <a:srgbClr val="FFFF00"/>
                </a:solidFill>
              </a:rPr>
              <a:t>/Garibaldi</a:t>
            </a:r>
            <a:r>
              <a:rPr lang="en-US" sz="24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created a united Italy except for the area surrounding Rome.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Noto Symbol"/>
              <a:buChar char="❖"/>
            </a:pPr>
            <a:r>
              <a:rPr lang="en-US" sz="2400" b="1">
                <a:solidFill>
                  <a:srgbClr val="FFFF00"/>
                </a:solidFill>
              </a:rPr>
              <a:t>1870 Rome’s onboard too!</a:t>
            </a:r>
          </a:p>
        </p:txBody>
      </p:sp>
      <p:pic>
        <p:nvPicPr>
          <p:cNvPr id="51" name="Shape 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2100" y="5562605"/>
            <a:ext cx="2721899" cy="119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400" y="-106800"/>
            <a:ext cx="2492999" cy="150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0"/>
            <a:ext cx="36576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Shape 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38800" y="0"/>
            <a:ext cx="35052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778</Words>
  <Application>Microsoft Office PowerPoint</Application>
  <PresentationFormat>On-screen Show (4:3)</PresentationFormat>
  <Paragraphs>67</Paragraphs>
  <Slides>19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Nationalism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Greek Independence </vt:lpstr>
      <vt:lpstr>Belgium Independence</vt:lpstr>
      <vt:lpstr>Italian Nationalism</vt:lpstr>
      <vt:lpstr>PowerPoint Presentation</vt:lpstr>
      <vt:lpstr>Nationalism in Germany</vt:lpstr>
      <vt:lpstr>Austrian and Hungarian Nationalism</vt:lpstr>
      <vt:lpstr>Home Rule- Ireland</vt:lpstr>
      <vt:lpstr>Ottoman Empire</vt:lpstr>
      <vt:lpstr>PowerPoint Presentation</vt:lpstr>
      <vt:lpstr>PowerPoint Presentation</vt:lpstr>
      <vt:lpstr>PowerPoint Presentation</vt:lpstr>
      <vt:lpstr>The Dreyfus Affair</vt:lpstr>
      <vt:lpstr>Pogroms of Russia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Nationalism</dc:title>
  <dc:creator>Balazs, Stephen</dc:creator>
  <cp:lastModifiedBy>Administrator</cp:lastModifiedBy>
  <cp:revision>3</cp:revision>
  <dcterms:modified xsi:type="dcterms:W3CDTF">2015-05-07T12:42:12Z</dcterms:modified>
</cp:coreProperties>
</file>